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75" r:id="rId6"/>
    <p:sldId id="276" r:id="rId7"/>
    <p:sldId id="285" r:id="rId8"/>
    <p:sldId id="283" r:id="rId9"/>
    <p:sldId id="309" r:id="rId10"/>
    <p:sldId id="297" r:id="rId11"/>
    <p:sldId id="310" r:id="rId12"/>
    <p:sldId id="305" r:id="rId13"/>
    <p:sldId id="304" r:id="rId14"/>
    <p:sldId id="312" r:id="rId15"/>
    <p:sldId id="313" r:id="rId16"/>
    <p:sldId id="314" r:id="rId17"/>
    <p:sldId id="311" r:id="rId18"/>
    <p:sldId id="28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15E79-0D68-A495-1FC5-EB4F1929AD18}" v="441" dt="2025-06-08T19:27:10.336"/>
    <p1510:client id="{60709E2A-BD0F-AFFB-42FD-43F2FD7D65AA}" v="148" dt="2025-06-08T17:15:55.578"/>
    <p1510:client id="{66E813D8-01BB-293D-22D9-03BB1452EC8D}" v="285" dt="2025-06-07T23:52:27.313"/>
    <p1510:client id="{8D5BF626-2E31-99D3-1B77-45E7B70B90B8}" v="120" dt="2025-06-07T23:36:14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36"/>
        <p:guide pos="31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16969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9123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94149-485D-13AF-1C14-56251A7E2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3FE3F-0BA5-6D99-E6BB-4B2E65FE8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0160A-6ABD-2392-7C57-E71A95E6C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C00B-4609-10AE-6F83-C16B8C7C9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87730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81996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113926"/>
            <a:ext cx="5257793" cy="2057441"/>
          </a:xfrm>
        </p:spPr>
        <p:txBody>
          <a:bodyPr/>
          <a:lstStyle/>
          <a:p>
            <a:r>
              <a:rPr lang="en-US"/>
              <a:t>Proyecto ALDAPA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5"/>
            <a:ext cx="4012682" cy="9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Daniel Sánchez-Matamoros Carmona</a:t>
            </a:r>
          </a:p>
          <a:p>
            <a:r>
              <a:rPr lang="en-US"/>
              <a:t>Pablo Falcón Rodríguez</a:t>
            </a:r>
          </a:p>
          <a:p>
            <a:endParaRPr lang="en-US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91B387C-D314-DE69-FAB6-D722668C10D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/>
          <a:stretch/>
        </p:blipFill>
        <p:spPr>
          <a:xfrm>
            <a:off x="6742557" y="1152257"/>
            <a:ext cx="4405503" cy="4405503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7654B3FA-F876-EE09-177D-93300B46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47" y="326057"/>
            <a:ext cx="3909993" cy="699179"/>
          </a:xfrm>
        </p:spPr>
        <p:txBody>
          <a:bodyPr/>
          <a:lstStyle/>
          <a:p>
            <a:r>
              <a:rPr lang="es-ES"/>
              <a:t>Interfaces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EBE66601-CCE6-539E-1554-4035EA6901D8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2D6C7A0-0090-85FA-C634-6CB0CEA1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43" y="1654215"/>
            <a:ext cx="7248491" cy="4562355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D238CB-CFAA-84AC-C0E9-14BE7AE1A1C2}"/>
              </a:ext>
            </a:extLst>
          </p:cNvPr>
          <p:cNvSpPr txBox="1">
            <a:spLocks/>
          </p:cNvSpPr>
          <p:nvPr/>
        </p:nvSpPr>
        <p:spPr>
          <a:xfrm>
            <a:off x="4896515" y="1143899"/>
            <a:ext cx="2250305" cy="403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Posterama"/>
              </a:rPr>
              <a:t>Página principal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32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C0CE-6E47-CCF4-2809-08C6FAF0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7EA6AB37-B878-9687-1389-501DEEFF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47" y="326057"/>
            <a:ext cx="3909993" cy="699179"/>
          </a:xfrm>
        </p:spPr>
        <p:txBody>
          <a:bodyPr/>
          <a:lstStyle/>
          <a:p>
            <a:r>
              <a:rPr lang="es-ES"/>
              <a:t>Interfaces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D37CF1C7-63A8-A7C8-643D-2069D77CA68B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B52D64-7003-F109-0C1A-1C164FFD0C12}"/>
              </a:ext>
            </a:extLst>
          </p:cNvPr>
          <p:cNvSpPr txBox="1">
            <a:spLocks/>
          </p:cNvSpPr>
          <p:nvPr/>
        </p:nvSpPr>
        <p:spPr>
          <a:xfrm>
            <a:off x="4896515" y="1143899"/>
            <a:ext cx="2250305" cy="403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Posterama"/>
              </a:rPr>
              <a:t>Vista tipo listado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5D31A33-DABA-05FD-4735-529C551E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2" y="1885368"/>
            <a:ext cx="11158483" cy="26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A25C-EF1A-55B0-64A0-5238D1E8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89444492-79C4-F3C3-7DA6-EF363EB7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47" y="326057"/>
            <a:ext cx="3909993" cy="699179"/>
          </a:xfrm>
        </p:spPr>
        <p:txBody>
          <a:bodyPr/>
          <a:lstStyle/>
          <a:p>
            <a:r>
              <a:rPr lang="es-ES"/>
              <a:t>Interfaces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8AFA29AF-2DBE-F882-45D5-1604BCB8CA7F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00C9A7-10E0-1E5F-AF42-C16B91985BE4}"/>
              </a:ext>
            </a:extLst>
          </p:cNvPr>
          <p:cNvSpPr txBox="1">
            <a:spLocks/>
          </p:cNvSpPr>
          <p:nvPr/>
        </p:nvSpPr>
        <p:spPr>
          <a:xfrm>
            <a:off x="4896515" y="1143899"/>
            <a:ext cx="2250305" cy="403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Posterama"/>
              </a:rPr>
              <a:t>Vista tipo detalle</a:t>
            </a:r>
            <a:endParaRPr lang="es-ES"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68AE9F2-A6A4-6097-6C7F-F60FF1E1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5" y="1812502"/>
            <a:ext cx="9897242" cy="26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9885F-971D-4091-5EAD-D4A220B18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35E99E38-446A-6F99-6ABF-C5A90096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47" y="326057"/>
            <a:ext cx="3909993" cy="699179"/>
          </a:xfrm>
        </p:spPr>
        <p:txBody>
          <a:bodyPr/>
          <a:lstStyle/>
          <a:p>
            <a:r>
              <a:rPr lang="es-ES"/>
              <a:t>Interfaces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668A94D1-D970-F3E4-3118-5F2BB45A6BB4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05ECB4-0E10-1C31-73BD-3F80A0222C8E}"/>
              </a:ext>
            </a:extLst>
          </p:cNvPr>
          <p:cNvSpPr txBox="1">
            <a:spLocks/>
          </p:cNvSpPr>
          <p:nvPr/>
        </p:nvSpPr>
        <p:spPr>
          <a:xfrm>
            <a:off x="4896515" y="1143899"/>
            <a:ext cx="2250305" cy="4034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cs typeface="Posterama"/>
              </a:rPr>
              <a:t>Vista tipo editar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8F6FEB-F44F-4B05-CA4A-4FFBD6C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" y="1802459"/>
            <a:ext cx="10142483" cy="37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1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CAC6E-A0B6-D581-7E34-16514DBC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9A4D3990-699A-F3F0-BD67-966374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329" y="3427952"/>
            <a:ext cx="2761796" cy="748964"/>
          </a:xfrm>
        </p:spPr>
        <p:txBody>
          <a:bodyPr anchor="t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4. DEMO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7024CDBD-CFAE-C2C1-91BB-24F6E31EB8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s-ES" altLang="zh-CN" smtClean="0"/>
              <a:pPr>
                <a:spcAft>
                  <a:spcPts val="600"/>
                </a:spcAft>
              </a:pPr>
              <a:t>14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21639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¡Gracias!</a:t>
            </a:r>
            <a:endParaRPr lang="es-ES"/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121699"/>
            <a:ext cx="3131126" cy="1852082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>
                <a:latin typeface="Abadi"/>
              </a:rPr>
              <a:t>Introducción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07408" y="1076240"/>
            <a:ext cx="2058469" cy="1054728"/>
          </a:xfrm>
        </p:spPr>
        <p:txBody>
          <a:bodyPr/>
          <a:lstStyle/>
          <a:p>
            <a:pPr marL="342900" indent="-342900">
              <a:lnSpc>
                <a:spcPct val="112999"/>
              </a:lnSpc>
              <a:buFont typeface="+mj-lt"/>
              <a:buAutoNum type="arabicPeriod" startAt="2"/>
            </a:pPr>
            <a:r>
              <a:rPr lang="es-ES" err="1">
                <a:latin typeface="Abadi"/>
              </a:rPr>
              <a:t>Roadmap</a:t>
            </a:r>
            <a:endParaRPr lang="es-ES" err="1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342900" indent="-342900">
              <a:lnSpc>
                <a:spcPct val="112999"/>
              </a:lnSpc>
              <a:buFont typeface="+mj-lt"/>
              <a:buAutoNum type="arabicPeriod" startAt="3"/>
            </a:pPr>
            <a:r>
              <a:rPr lang="es-ES">
                <a:latin typeface="Abadi"/>
              </a:rPr>
              <a:t>Demo</a:t>
            </a:r>
            <a:endParaRPr lang="es-E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81041" y="2835760"/>
            <a:ext cx="1913128" cy="1107124"/>
          </a:xfrm>
        </p:spPr>
        <p:txBody>
          <a:bodyPr/>
          <a:lstStyle/>
          <a:p>
            <a:r>
              <a:rPr lang="es-ES">
                <a:latin typeface="Abadi"/>
              </a:rPr>
              <a:t>4. Ruegos y preguntas</a:t>
            </a:r>
            <a:endParaRPr lang="es-ES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4632" y="5852795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Proyecto ALDAPA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s-ES" altLang="zh-CN" smtClean="0"/>
              <a:pPr/>
              <a:t>2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970722"/>
            <a:ext cx="5117162" cy="1325563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s-ES" altLang="zh-CN"/>
              <a:t>Introducción</a:t>
            </a:r>
            <a:endParaRPr lang="es-E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3428905"/>
            <a:ext cx="4260180" cy="12945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b="1">
                <a:latin typeface="Posterama Text Black"/>
              </a:rPr>
              <a:t>Problema a resolver</a:t>
            </a:r>
          </a:p>
          <a:p>
            <a:r>
              <a:rPr lang="es-ES"/>
              <a:t>Desarrollo de una aplicación web dedicada a la gestión de actividades de una agencia de viajes.</a:t>
            </a:r>
          </a:p>
          <a:p>
            <a:endParaRPr lang="es-ES" sz="2400" b="1">
              <a:latin typeface="Posterama Text Blac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s-ES"/>
              <a:t>Proyecto ALDAPA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s-ES" altLang="zh-CN" smtClean="0"/>
              <a:pPr/>
              <a:t>3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Línea de tiempo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/>
              <a:t>28/04/2024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altLang="zh-CN"/>
              <a:t>Comienzo de proyecto</a:t>
            </a:r>
            <a:endParaRPr lang="es-ES"/>
          </a:p>
          <a:p>
            <a:endParaRPr lang="es-ES" altLang="zh-CN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156176" y="4374454"/>
            <a:ext cx="1877575" cy="506399"/>
          </a:xfrm>
        </p:spPr>
        <p:txBody>
          <a:bodyPr/>
          <a:lstStyle/>
          <a:p>
            <a:r>
              <a:rPr lang="es-ES">
                <a:ea typeface="+mn-lt"/>
                <a:cs typeface="+mn-lt"/>
              </a:rPr>
              <a:t>08/06/2024</a:t>
            </a:r>
            <a:endParaRPr lang="es-ES" b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156176" y="4956530"/>
            <a:ext cx="1877575" cy="5063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Entrega del proyecto</a:t>
            </a:r>
          </a:p>
          <a:p>
            <a:endParaRPr lang="es-ES" altLang="zh-CN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/>
              <a:t>11/06/2024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altLang="zh-CN"/>
              <a:t>Presentación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04519-33C1-DA61-9858-3858F30C7808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s-ES"/>
              <a:t>Proyecto ALDAPA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s-ES" altLang="zh-CN" smtClean="0"/>
              <a:pPr/>
              <a:t>4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6" y="185573"/>
            <a:ext cx="10515600" cy="1325563"/>
          </a:xfrm>
        </p:spPr>
        <p:txBody>
          <a:bodyPr/>
          <a:lstStyle/>
          <a:p>
            <a:r>
              <a:rPr lang="es-ES"/>
              <a:t>2. </a:t>
            </a:r>
            <a:r>
              <a:rPr lang="es-ES" err="1"/>
              <a:t>Roadmap</a:t>
            </a:r>
            <a:endParaRPr lang="es-ES"/>
          </a:p>
        </p:txBody>
      </p:sp>
      <p:pic>
        <p:nvPicPr>
          <p:cNvPr id="10" name="Picture Placeholder 9" descr="Imagen que contiene interior, tabla, computer, computadora&#10;&#10;El contenido generado por IA puede ser incorrecto.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/>
          <a:srcRect/>
          <a:stretch>
            <a:fillRect/>
          </a:stretch>
        </p:blipFill>
        <p:spPr>
          <a:xfrm>
            <a:off x="2745069" y="2406532"/>
            <a:ext cx="2120272" cy="1178489"/>
          </a:xfrm>
        </p:spPr>
      </p:pic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96617" y="5015861"/>
            <a:ext cx="1691687" cy="81117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s-ES">
              <a:solidFill>
                <a:srgbClr val="0F253E"/>
              </a:solidFill>
              <a:ea typeface="+mn-lt"/>
              <a:cs typeface="+mn-lt"/>
            </a:endParaRPr>
          </a:p>
          <a:p>
            <a:endParaRPr lang="es-E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/>
              <a:t>Proyecto ALDAPA</a:t>
            </a:r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0073" y="5015861"/>
            <a:ext cx="1691687" cy="81117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s-ES"/>
          </a:p>
          <a:p>
            <a:endParaRPr lang="es-ES" altLang="zh-CN"/>
          </a:p>
        </p:txBody>
      </p:sp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17339" y="4411558"/>
            <a:ext cx="1974645" cy="5063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altLang="zh-CN"/>
              <a:t>Entidades</a:t>
            </a:r>
            <a:endParaRPr lang="es-ES"/>
          </a:p>
          <a:p>
            <a:endParaRPr lang="es-ES" altLang="zh-CN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4"/>
          <a:srcRect/>
          <a:stretch>
            <a:fillRect/>
          </a:stretch>
        </p:blipFill>
        <p:spPr>
          <a:xfrm>
            <a:off x="434202" y="2321023"/>
            <a:ext cx="2128289" cy="1388695"/>
          </a:xfrm>
        </p:spPr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4222" y="4416538"/>
            <a:ext cx="2106673" cy="5063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altLang="zh-CN" err="1"/>
              <a:t>Stack</a:t>
            </a:r>
            <a:r>
              <a:rPr lang="es-ES" altLang="zh-CN"/>
              <a:t> tecnológico</a:t>
            </a:r>
          </a:p>
          <a:p>
            <a:endParaRPr lang="es-ES" altLang="zh-CN"/>
          </a:p>
        </p:txBody>
      </p:sp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id="{66AC5EFF-0786-F15E-21BD-8D361C8A2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3545" y="2072810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1" name="Text Placeholder">
            <a:extLst>
              <a:ext uri="{FF2B5EF4-FFF2-40B4-BE49-F238E27FC236}">
                <a16:creationId xmlns:a16="http://schemas.microsoft.com/office/drawing/2014/main" id="{53936EBB-75FB-BFBF-9333-725B046EB417}"/>
              </a:ext>
            </a:extLst>
          </p:cNvPr>
          <p:cNvSpPr txBox="1">
            <a:spLocks/>
          </p:cNvSpPr>
          <p:nvPr/>
        </p:nvSpPr>
        <p:spPr>
          <a:xfrm>
            <a:off x="9665515" y="4414887"/>
            <a:ext cx="1877575" cy="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Interfaces</a:t>
            </a:r>
          </a:p>
          <a:p>
            <a:endParaRPr lang="es-ES" altLang="zh-CN"/>
          </a:p>
        </p:txBody>
      </p:sp>
      <p:pic>
        <p:nvPicPr>
          <p:cNvPr id="2" name="Picture Placeholder 11">
            <a:extLst>
              <a:ext uri="{FF2B5EF4-FFF2-40B4-BE49-F238E27FC236}">
                <a16:creationId xmlns:a16="http://schemas.microsoft.com/office/drawing/2014/main" id="{71FD5F59-5AD7-AAAA-7DC4-42FBAEAD86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70441" y="2356046"/>
            <a:ext cx="1743652" cy="1318872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3" name="Picture Placeholder 1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1391E48-E4AD-3F53-37E6-A5FFA806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0883" y="2333458"/>
            <a:ext cx="2230590" cy="1320252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6" name="Text Placeholder">
            <a:extLst>
              <a:ext uri="{FF2B5EF4-FFF2-40B4-BE49-F238E27FC236}">
                <a16:creationId xmlns:a16="http://schemas.microsoft.com/office/drawing/2014/main" id="{8517E996-0822-5DF8-0479-4E8E25C1BEAB}"/>
              </a:ext>
            </a:extLst>
          </p:cNvPr>
          <p:cNvSpPr txBox="1">
            <a:spLocks/>
          </p:cNvSpPr>
          <p:nvPr/>
        </p:nvSpPr>
        <p:spPr>
          <a:xfrm>
            <a:off x="7502135" y="4414886"/>
            <a:ext cx="2065885" cy="5020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Entorno de trabajo</a:t>
            </a:r>
          </a:p>
          <a:p>
            <a:endParaRPr lang="es-ES" altLang="zh-CN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6E04BCFE-F59B-A9CB-24A3-5897B6E46D5C}"/>
              </a:ext>
            </a:extLst>
          </p:cNvPr>
          <p:cNvSpPr txBox="1">
            <a:spLocks/>
          </p:cNvSpPr>
          <p:nvPr/>
        </p:nvSpPr>
        <p:spPr>
          <a:xfrm>
            <a:off x="5159204" y="4410507"/>
            <a:ext cx="1877575" cy="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Modelo ER</a:t>
            </a:r>
          </a:p>
          <a:p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866F-C1B2-B1A6-7CA0-D9FE7273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F40A5C6-5FCB-93C8-D251-F48B7A90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622" y="195997"/>
            <a:ext cx="8181670" cy="689756"/>
          </a:xfrm>
        </p:spPr>
        <p:txBody>
          <a:bodyPr/>
          <a:lstStyle/>
          <a:p>
            <a:pPr algn="ctr"/>
            <a:r>
              <a:rPr lang="es-ES" err="1"/>
              <a:t>Stack</a:t>
            </a:r>
            <a:r>
              <a:rPr lang="es-ES"/>
              <a:t> tecnológico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6060DD61-DE87-387B-6CAC-0E4AF66043D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88926D4-F361-944C-51FA-8AED5F6D6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666" y="1223783"/>
            <a:ext cx="1651789" cy="379444"/>
          </a:xfrm>
        </p:spPr>
        <p:txBody>
          <a:bodyPr/>
          <a:lstStyle/>
          <a:p>
            <a:r>
              <a:rPr lang="es-ES"/>
              <a:t>Base de datos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5BD66-70F5-5A4E-4961-294E5EA34F4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12" name="Imagen 11" descr="Qué es GitHub y por qué es útil en la actualidad 💻 | HACK A BOSS">
            <a:extLst>
              <a:ext uri="{FF2B5EF4-FFF2-40B4-BE49-F238E27FC236}">
                <a16:creationId xmlns:a16="http://schemas.microsoft.com/office/drawing/2014/main" id="{0B19ECC1-0190-2828-9557-22A82191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239" y="4082644"/>
            <a:ext cx="1311417" cy="901781"/>
          </a:xfrm>
          <a:prstGeom prst="rect">
            <a:avLst/>
          </a:prstGeom>
        </p:spPr>
      </p:pic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51C3A89A-7AC3-1CD3-BB5B-FC15CA11155C}"/>
              </a:ext>
            </a:extLst>
          </p:cNvPr>
          <p:cNvSpPr txBox="1">
            <a:spLocks/>
          </p:cNvSpPr>
          <p:nvPr/>
        </p:nvSpPr>
        <p:spPr>
          <a:xfrm>
            <a:off x="7946306" y="3541125"/>
            <a:ext cx="3481234" cy="3558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F253E"/>
                </a:solidFill>
                <a:latin typeface="Abadi"/>
              </a:rPr>
              <a:t>Sistema de control de versiones</a:t>
            </a:r>
            <a:endParaRPr lang="es-ES"/>
          </a:p>
        </p:txBody>
      </p:sp>
      <p:sp>
        <p:nvSpPr>
          <p:cNvPr id="11" name="Marcador de pie de página 17">
            <a:extLst>
              <a:ext uri="{FF2B5EF4-FFF2-40B4-BE49-F238E27FC236}">
                <a16:creationId xmlns:a16="http://schemas.microsoft.com/office/drawing/2014/main" id="{0E86D66D-D043-1722-4719-AC15D3C550D6}"/>
              </a:ext>
            </a:extLst>
          </p:cNvPr>
          <p:cNvSpPr txBox="1">
            <a:spLocks/>
          </p:cNvSpPr>
          <p:nvPr/>
        </p:nvSpPr>
        <p:spPr>
          <a:xfrm>
            <a:off x="480516" y="6217920"/>
            <a:ext cx="4114800" cy="365125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200"/>
              <a:t>Proyecto ALDAPA</a:t>
            </a:r>
          </a:p>
        </p:txBody>
      </p:sp>
      <p:pic>
        <p:nvPicPr>
          <p:cNvPr id="17" name="Imagen 16" descr="MySQL logo vector (eps, svg) free download - Brandlogos.net">
            <a:extLst>
              <a:ext uri="{FF2B5EF4-FFF2-40B4-BE49-F238E27FC236}">
                <a16:creationId xmlns:a16="http://schemas.microsoft.com/office/drawing/2014/main" id="{70F0D45D-2346-D855-F8D1-9F534B35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055" y="1683889"/>
            <a:ext cx="1197303" cy="827601"/>
          </a:xfrm>
          <a:prstGeom prst="rect">
            <a:avLst/>
          </a:prstGeom>
        </p:spPr>
      </p:pic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67741104-D6A7-25BB-367C-DE26CC9F9C98}"/>
              </a:ext>
            </a:extLst>
          </p:cNvPr>
          <p:cNvSpPr txBox="1">
            <a:spLocks/>
          </p:cNvSpPr>
          <p:nvPr/>
        </p:nvSpPr>
        <p:spPr>
          <a:xfrm>
            <a:off x="8029513" y="1329573"/>
            <a:ext cx="3481234" cy="3558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F253E"/>
                </a:solidFill>
                <a:latin typeface="Abadi"/>
              </a:rPr>
              <a:t>Herramientas de despliegue</a:t>
            </a:r>
            <a:endParaRPr lang="es-ES"/>
          </a:p>
        </p:txBody>
      </p:sp>
      <p:pic>
        <p:nvPicPr>
          <p:cNvPr id="14" name="Imagen 13" descr="Vulnerabilidades remotas en Apache Tomcat 5, 6 y 7 - Una Al Día">
            <a:extLst>
              <a:ext uri="{FF2B5EF4-FFF2-40B4-BE49-F238E27FC236}">
                <a16:creationId xmlns:a16="http://schemas.microsoft.com/office/drawing/2014/main" id="{D49E6AFB-41F7-24D2-DC07-16A0B33FE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140" y="1889929"/>
            <a:ext cx="1187886" cy="1167922"/>
          </a:xfrm>
          <a:prstGeom prst="rect">
            <a:avLst/>
          </a:prstGeom>
        </p:spPr>
      </p:pic>
      <p:pic>
        <p:nvPicPr>
          <p:cNvPr id="21" name="Imagen 20" descr="Rest API icon SVG Vector &amp; PNG Free Download | UXWing">
            <a:extLst>
              <a:ext uri="{FF2B5EF4-FFF2-40B4-BE49-F238E27FC236}">
                <a16:creationId xmlns:a16="http://schemas.microsoft.com/office/drawing/2014/main" id="{59D21191-0992-4057-221B-6300E6673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368" y="3951504"/>
            <a:ext cx="973850" cy="978229"/>
          </a:xfrm>
          <a:prstGeom prst="rect">
            <a:avLst/>
          </a:prstGeom>
        </p:spPr>
      </p:pic>
      <p:pic>
        <p:nvPicPr>
          <p:cNvPr id="22" name="Imagen 21" descr="Struts 2 Hello World Example (XML Version)">
            <a:extLst>
              <a:ext uri="{FF2B5EF4-FFF2-40B4-BE49-F238E27FC236}">
                <a16:creationId xmlns:a16="http://schemas.microsoft.com/office/drawing/2014/main" id="{E01028E9-10E9-8ED6-0406-0BAD0EB9F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885" y="3821824"/>
            <a:ext cx="2544818" cy="1167525"/>
          </a:xfrm>
          <a:prstGeom prst="rect">
            <a:avLst/>
          </a:prstGeom>
        </p:spPr>
      </p:pic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7996B9D3-30FD-09CE-4995-73B058015D02}"/>
              </a:ext>
            </a:extLst>
          </p:cNvPr>
          <p:cNvSpPr txBox="1">
            <a:spLocks/>
          </p:cNvSpPr>
          <p:nvPr/>
        </p:nvSpPr>
        <p:spPr>
          <a:xfrm>
            <a:off x="3939237" y="3365952"/>
            <a:ext cx="3481234" cy="3558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F253E"/>
                </a:solidFill>
                <a:latin typeface="Abadi"/>
              </a:rPr>
              <a:t>Integración de tecnologías</a:t>
            </a:r>
            <a:endParaRPr lang="es-ES"/>
          </a:p>
        </p:txBody>
      </p:sp>
      <p:pic>
        <p:nvPicPr>
          <p:cNvPr id="25" name="Imagen 24" descr="GlassFish Embedded Archives - OmniFish - Modern Jakarta EE Runtimes">
            <a:extLst>
              <a:ext uri="{FF2B5EF4-FFF2-40B4-BE49-F238E27FC236}">
                <a16:creationId xmlns:a16="http://schemas.microsoft.com/office/drawing/2014/main" id="{18E807FE-0BFC-14A3-7744-52F153166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3893" y="1889931"/>
            <a:ext cx="1187885" cy="11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0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55" y="123586"/>
            <a:ext cx="10515600" cy="1115434"/>
          </a:xfrm>
        </p:spPr>
        <p:txBody>
          <a:bodyPr/>
          <a:lstStyle/>
          <a:p>
            <a:pPr algn="ctr"/>
            <a:r>
              <a:rPr lang="es-ES"/>
              <a:t>Entidades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chart" sz="quarter" idx="27"/>
          </p:nvPr>
        </p:nvPicPr>
        <p:blipFill rotWithShape="1">
          <a:blip r:embed="rId3"/>
          <a:stretch/>
        </p:blipFill>
        <p:spPr>
          <a:xfrm>
            <a:off x="4462432" y="1408236"/>
            <a:ext cx="1227667" cy="12276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Proyecto ALDAPA</a:t>
            </a:r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3280" y="2940786"/>
            <a:ext cx="2196757" cy="3819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altLang="zh-CN" sz="1800" b="1"/>
              <a:t>Paquete turístico</a:t>
            </a:r>
            <a:endParaRPr lang="es-ES" sz="1800" b="1"/>
          </a:p>
          <a:p>
            <a:endParaRPr lang="es-ES" altLang="zh-CN"/>
          </a:p>
        </p:txBody>
      </p:sp>
      <p:pic>
        <p:nvPicPr>
          <p:cNvPr id="10" name="Picture Placeholder 9" descr="Icono&#10;&#10;El contenido generado por IA puede ser incorrecto.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l="5948" r="5948"/>
          <a:stretch/>
        </p:blipFill>
        <p:spPr>
          <a:xfrm>
            <a:off x="2126626" y="1485899"/>
            <a:ext cx="1014819" cy="1144246"/>
          </a:xfrm>
        </p:spPr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21635" y="2939583"/>
            <a:ext cx="1394914" cy="391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800" b="1"/>
              <a:t>Destino</a:t>
            </a:r>
            <a:endParaRPr lang="es-ES" sz="1800" b="1">
              <a:solidFill>
                <a:srgbClr val="000000"/>
              </a:solidFill>
            </a:endParaRPr>
          </a:p>
          <a:p>
            <a:endParaRPr lang="es-ES" altLang="zh-CN"/>
          </a:p>
          <a:p>
            <a:endParaRPr lang="es-ES" altLang="zh-CN"/>
          </a:p>
        </p:txBody>
      </p:sp>
      <p:pic>
        <p:nvPicPr>
          <p:cNvPr id="12" name="Picture Placeholder 11" descr="Icono&#10;&#10;El contenido generado por IA puede ser incorrecto.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/>
          <a:srcRect l="5991" r="5991"/>
          <a:stretch/>
        </p:blipFill>
        <p:spPr>
          <a:xfrm>
            <a:off x="8758300" y="1403039"/>
            <a:ext cx="1068014" cy="1233892"/>
          </a:xfrm>
        </p:spPr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60497" y="2939583"/>
            <a:ext cx="1394914" cy="391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altLang="zh-CN" sz="1800" b="1"/>
              <a:t>Valoración</a:t>
            </a:r>
            <a:endParaRPr lang="es-ES" sz="1800" b="1"/>
          </a:p>
          <a:p>
            <a:endParaRPr lang="es-ES" altLang="zh-CN"/>
          </a:p>
        </p:txBody>
      </p:sp>
      <p:pic>
        <p:nvPicPr>
          <p:cNvPr id="14" name="Picture Placeholder 13" descr="Icono&#10;&#10;El contenido generado por IA puede ser incorrecto.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/>
          <a:srcRect l="5991" r="5991"/>
          <a:stretch/>
        </p:blipFill>
        <p:spPr>
          <a:xfrm>
            <a:off x="6691437" y="1383117"/>
            <a:ext cx="1058053" cy="1228912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896151" y="2940785"/>
            <a:ext cx="1394914" cy="391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altLang="zh-CN" sz="1800" b="1"/>
              <a:t>Pago</a:t>
            </a:r>
            <a:endParaRPr lang="es-ES" sz="1800" b="1"/>
          </a:p>
          <a:p>
            <a:endParaRPr lang="es-ES" altLang="zh-CN"/>
          </a:p>
        </p:txBody>
      </p:sp>
      <p:pic>
        <p:nvPicPr>
          <p:cNvPr id="2" name="Imagen 1" descr="Icono&#10;&#10;El contenido generado por IA puede ser incorrecto.">
            <a:extLst>
              <a:ext uri="{FF2B5EF4-FFF2-40B4-BE49-F238E27FC236}">
                <a16:creationId xmlns:a16="http://schemas.microsoft.com/office/drawing/2014/main" id="{9C82E14E-81CA-C3C3-A704-CCECA15AC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9042" y="3500934"/>
            <a:ext cx="1250701" cy="1419973"/>
          </a:xfrm>
          <a:prstGeom prst="rect">
            <a:avLst/>
          </a:prstGeom>
        </p:spPr>
      </p:pic>
      <p:pic>
        <p:nvPicPr>
          <p:cNvPr id="3" name="Imagen 2" descr="Interfaz de usuario gráfica, Icono&#10;&#10;El contenido generado por IA puede ser incorrecto.">
            <a:extLst>
              <a:ext uri="{FF2B5EF4-FFF2-40B4-BE49-F238E27FC236}">
                <a16:creationId xmlns:a16="http://schemas.microsoft.com/office/drawing/2014/main" id="{AAC06E8B-3948-5AE9-861A-3EFBFD176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5042" y="3655545"/>
            <a:ext cx="1250701" cy="1424517"/>
          </a:xfrm>
          <a:prstGeom prst="rect">
            <a:avLst/>
          </a:prstGeom>
        </p:spPr>
      </p:pic>
      <p:pic>
        <p:nvPicPr>
          <p:cNvPr id="6" name="Imagen 5" descr="Imagen que contiene mujer, niña, computer, computadora&#10;&#10;El contenido generado por IA puede ser incorrecto.">
            <a:extLst>
              <a:ext uri="{FF2B5EF4-FFF2-40B4-BE49-F238E27FC236}">
                <a16:creationId xmlns:a16="http://schemas.microsoft.com/office/drawing/2014/main" id="{D9087D6E-D1E3-E3C8-4CFA-8FBE35173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9769" y="3506133"/>
            <a:ext cx="1255246" cy="1424517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BC793B6E-26C2-7FC0-5F58-5C1096B462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7709" y="3580839"/>
            <a:ext cx="1250701" cy="1424517"/>
          </a:xfrm>
          <a:prstGeom prst="rect">
            <a:avLst/>
          </a:prstGeom>
        </p:spPr>
      </p:pic>
      <p:sp>
        <p:nvSpPr>
          <p:cNvPr id="9" name="Text Placeholder">
            <a:extLst>
              <a:ext uri="{FF2B5EF4-FFF2-40B4-BE49-F238E27FC236}">
                <a16:creationId xmlns:a16="http://schemas.microsoft.com/office/drawing/2014/main" id="{B724A847-BBD3-04CA-1F64-08B876181BA8}"/>
              </a:ext>
            </a:extLst>
          </p:cNvPr>
          <p:cNvSpPr>
            <a:spLocks noGrp="1"/>
          </p:cNvSpPr>
          <p:nvPr/>
        </p:nvSpPr>
        <p:spPr>
          <a:xfrm>
            <a:off x="8448294" y="5077759"/>
            <a:ext cx="1877575" cy="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Cliente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6C59707-8B20-BCCD-6BE6-E65B5C7B544C}"/>
              </a:ext>
            </a:extLst>
          </p:cNvPr>
          <p:cNvSpPr>
            <a:spLocks noGrp="1"/>
          </p:cNvSpPr>
          <p:nvPr/>
        </p:nvSpPr>
        <p:spPr>
          <a:xfrm>
            <a:off x="3913206" y="5077916"/>
            <a:ext cx="2554908" cy="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Proveedor de Servicios</a:t>
            </a:r>
            <a:endParaRPr lang="es-ES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73E5C9D5-28A1-27A2-8B4A-3FD1497AC1CA}"/>
              </a:ext>
            </a:extLst>
          </p:cNvPr>
          <p:cNvSpPr>
            <a:spLocks noGrp="1"/>
          </p:cNvSpPr>
          <p:nvPr/>
        </p:nvSpPr>
        <p:spPr>
          <a:xfrm>
            <a:off x="1696333" y="5077916"/>
            <a:ext cx="1877575" cy="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Promoción</a:t>
            </a:r>
            <a:endParaRPr lang="es-ES"/>
          </a:p>
          <a:p>
            <a:endParaRPr lang="es-ES" altLang="zh-CN"/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03F5446D-5C97-1031-D270-E7FAA7C85EA9}"/>
              </a:ext>
            </a:extLst>
          </p:cNvPr>
          <p:cNvSpPr>
            <a:spLocks noGrp="1"/>
          </p:cNvSpPr>
          <p:nvPr/>
        </p:nvSpPr>
        <p:spPr>
          <a:xfrm>
            <a:off x="6466202" y="5077916"/>
            <a:ext cx="1877575" cy="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zh-CN"/>
              <a:t>Reserva</a:t>
            </a:r>
            <a:endParaRPr lang="es-ES"/>
          </a:p>
          <a:p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85358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E608640-44DD-289D-1F05-F6CFFC80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Modelo ER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B86EC4-48A3-55AF-71AF-60777621209B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/>
              <a:t>Proyecto ALDAPA</a:t>
            </a:r>
            <a:endParaRPr lang="es-E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1B01F1E-B508-B64E-2A7A-BFF00F2E32F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93452411-3892-C8FB-BAC6-A4CCAA8F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81" y="1336261"/>
            <a:ext cx="6553683" cy="48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9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BB3F964-2EFD-5C8B-EB12-82234CB3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90" y="328694"/>
            <a:ext cx="9823998" cy="708081"/>
          </a:xfrm>
        </p:spPr>
        <p:txBody>
          <a:bodyPr/>
          <a:lstStyle/>
          <a:p>
            <a:pPr algn="ctr"/>
            <a:r>
              <a:rPr lang="es-ES"/>
              <a:t>2.3.1 Entorno de Trabajo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50D5C-F19B-656F-FFD2-7CA5AB68035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/>
              <a:t>Proyecto ALDAPA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9B3A4-E93D-60D7-F668-285EC8113B7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3216C9-2DBB-C1DB-3E55-1CC4916AD1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71827" y="2702467"/>
            <a:ext cx="1788256" cy="359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Desarrollo Local</a:t>
            </a:r>
          </a:p>
        </p:txBody>
      </p:sp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130D1F1-99EC-6990-B1DF-BBF7231A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48" y="3552753"/>
            <a:ext cx="1468583" cy="1425091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F12FC856-8922-7BCB-D030-B92EB1ED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87" y="1441227"/>
            <a:ext cx="1570181" cy="117362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7A35708-5B17-04D2-FA76-AB6D18E84793}"/>
              </a:ext>
            </a:extLst>
          </p:cNvPr>
          <p:cNvSpPr txBox="1">
            <a:spLocks/>
          </p:cNvSpPr>
          <p:nvPr/>
        </p:nvSpPr>
        <p:spPr>
          <a:xfrm>
            <a:off x="4924218" y="5170947"/>
            <a:ext cx="2128065" cy="33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Entorno de producción</a:t>
            </a:r>
          </a:p>
        </p:txBody>
      </p: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315C917A-AA98-08F5-C86F-85147C66E0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89140" y="2027353"/>
            <a:ext cx="1331224" cy="15254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B77D3EAB-A2F6-8DE3-8AF8-1903797E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20" y="1436247"/>
            <a:ext cx="1570181" cy="1173625"/>
          </a:xfrm>
          <a:prstGeom prst="rect">
            <a:avLst/>
          </a:prstGeom>
        </p:spPr>
      </p:pic>
      <p:cxnSp>
        <p:nvCxnSpPr>
          <p:cNvPr id="3" name="Conector: curvado 2">
            <a:extLst>
              <a:ext uri="{FF2B5EF4-FFF2-40B4-BE49-F238E27FC236}">
                <a16:creationId xmlns:a16="http://schemas.microsoft.com/office/drawing/2014/main" id="{5D8282C0-DBF1-F7F3-3D63-CAC4F4EF2546}"/>
              </a:ext>
            </a:extLst>
          </p:cNvPr>
          <p:cNvCxnSpPr>
            <a:cxnSpLocks/>
          </p:cNvCxnSpPr>
          <p:nvPr/>
        </p:nvCxnSpPr>
        <p:spPr>
          <a:xfrm>
            <a:off x="4655855" y="2022373"/>
            <a:ext cx="1333285" cy="15254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2539D1-1256-04C4-8D2C-78687C2842A9}"/>
              </a:ext>
            </a:extLst>
          </p:cNvPr>
          <p:cNvSpPr txBox="1">
            <a:spLocks/>
          </p:cNvSpPr>
          <p:nvPr/>
        </p:nvSpPr>
        <p:spPr>
          <a:xfrm>
            <a:off x="7314054" y="2698056"/>
            <a:ext cx="1788256" cy="359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Desarrollo Local</a:t>
            </a:r>
          </a:p>
        </p:txBody>
      </p:sp>
      <p:pic>
        <p:nvPicPr>
          <p:cNvPr id="10" name="Imagen 9" descr="GitHub Logo, symbol, meaning, history, PNG, brand">
            <a:extLst>
              <a:ext uri="{FF2B5EF4-FFF2-40B4-BE49-F238E27FC236}">
                <a16:creationId xmlns:a16="http://schemas.microsoft.com/office/drawing/2014/main" id="{8F575990-62D2-B86F-EC00-5A4FB909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82" y="1564789"/>
            <a:ext cx="1353671" cy="77607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FA797D-11AA-274E-DDD4-D6380E7CDC9E}"/>
              </a:ext>
            </a:extLst>
          </p:cNvPr>
          <p:cNvSpPr txBox="1"/>
          <p:nvPr/>
        </p:nvSpPr>
        <p:spPr>
          <a:xfrm>
            <a:off x="3668486" y="5508173"/>
            <a:ext cx="46590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https://github.com/Pablichi/Trabajo-IT.git</a:t>
            </a:r>
          </a:p>
        </p:txBody>
      </p:sp>
    </p:spTree>
    <p:extLst>
      <p:ext uri="{BB962C8B-B14F-4D97-AF65-F5344CB8AC3E}">
        <p14:creationId xmlns:p14="http://schemas.microsoft.com/office/powerpoint/2010/main" val="18872924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AD51DF-C727-4608-B606-5D6C957D4C4D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11997D-2559-4D54-8469-327570B1872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Application>Microsoft Office PowerPoint</Application>
  <PresentationFormat>Widescreen</PresentationFormat>
  <Slides>15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Proyecto ALDAPA</vt:lpstr>
      <vt:lpstr>Agenda</vt:lpstr>
      <vt:lpstr>Introducción</vt:lpstr>
      <vt:lpstr>Línea de tiempo</vt:lpstr>
      <vt:lpstr>2. Roadmap</vt:lpstr>
      <vt:lpstr>Stack tecnológico</vt:lpstr>
      <vt:lpstr>Entidades</vt:lpstr>
      <vt:lpstr>Modelo ER</vt:lpstr>
      <vt:lpstr>2.3.1 Entorno de Trabajo</vt:lpstr>
      <vt:lpstr>Interfaces</vt:lpstr>
      <vt:lpstr>Interfaces</vt:lpstr>
      <vt:lpstr>Interfaces</vt:lpstr>
      <vt:lpstr>Interfaces</vt:lpstr>
      <vt:lpstr>4. DEMO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16</cp:revision>
  <dcterms:created xsi:type="dcterms:W3CDTF">2023-09-14T06:03:51Z</dcterms:created>
  <dcterms:modified xsi:type="dcterms:W3CDTF">2025-06-08T21:27:02Z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